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notesMasterIdLst>
    <p:notesMasterId r:id="rId14"/>
  </p:notesMasterIdLst>
  <p:sldIdLst>
    <p:sldId id="256" r:id="rId2"/>
    <p:sldId id="258" r:id="rId3"/>
    <p:sldId id="281" r:id="rId4"/>
    <p:sldId id="282" r:id="rId5"/>
    <p:sldId id="257" r:id="rId6"/>
    <p:sldId id="260" r:id="rId7"/>
    <p:sldId id="261" r:id="rId8"/>
    <p:sldId id="263" r:id="rId9"/>
    <p:sldId id="264" r:id="rId10"/>
    <p:sldId id="266" r:id="rId11"/>
    <p:sldId id="275" r:id="rId12"/>
    <p:sldId id="27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F79"/>
    <a:srgbClr val="FFD653"/>
    <a:srgbClr val="CCCCFF"/>
    <a:srgbClr val="FFCCFF"/>
    <a:srgbClr val="CCFFFF"/>
    <a:srgbClr val="CC0000"/>
    <a:srgbClr val="663300"/>
    <a:srgbClr val="EAEAEA"/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12" autoAdjust="0"/>
  </p:normalViewPr>
  <p:slideViewPr>
    <p:cSldViewPr>
      <p:cViewPr varScale="1">
        <p:scale>
          <a:sx n="96" d="100"/>
          <a:sy n="96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419AB-C5A5-45FA-9BE3-B2618FD680D0}" type="datetimeFigureOut">
              <a:rPr lang="ru-RU" smtClean="0"/>
              <a:pPr/>
              <a:t>29.03.2014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862E4-8487-45C0-A6FF-20513C55A1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92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862E4-8487-45C0-A6FF-20513C55A18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ABAA-F279-48E3-B228-C6D9CE9936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21E16-D868-42EA-ADD4-86D3FBF0EF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2C71F5-641A-4FAA-94A6-DFE5075E1E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39EE3-7A44-4239-AD9B-93BDE477F6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ECDD7-3610-40CB-879C-815FDDA291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F7974-5AA2-49F2-94D4-54AAA2D7BE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3F34B-8B4A-4CA6-A3A5-9A6EF2F9E7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D453A-6668-41FE-A6BF-4E952A64F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D87CA-09DC-4917-8992-5DAEAA9CD1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374F2-3F00-4231-9654-BACE15F082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2C62CEC9-1CCF-46C6-8DC1-461AADF29D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0582523-F9BF-4DA7-9367-CA05DB82F1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ransition>
    <p:circl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МЕТОДИЧЕСКОЕ СОПРОВОЖДЕНИЕ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81400"/>
            <a:ext cx="6330696" cy="1752600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 педагога в учреждении дополнительного образования </a:t>
            </a:r>
          </a:p>
          <a:p>
            <a:pPr eaLnBrk="1" hangingPunct="1">
              <a:spcBef>
                <a:spcPts val="0"/>
              </a:spcBef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 и молодёжи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458200" cy="1752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Раздел №3. Мониторинг успешности работы педагога.</a:t>
            </a:r>
          </a:p>
          <a:p>
            <a:pPr lvl="0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Наименование конкурсного мероприятия.</a:t>
            </a:r>
          </a:p>
          <a:p>
            <a:pPr lvl="0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Уровень проведения конкурсного мероприятия.</a:t>
            </a:r>
          </a:p>
          <a:p>
            <a:pPr lvl="0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Фамилия, имя участников (название коллектива).</a:t>
            </a:r>
          </a:p>
          <a:p>
            <a:pPr lvl="0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 участников.</a:t>
            </a:r>
          </a:p>
          <a:p>
            <a:pPr lvl="0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Диплом, грамота, место </a:t>
            </a:r>
          </a:p>
          <a:p>
            <a:pPr lvl="0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(оформляется в виде таблицы).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143000" y="704088"/>
            <a:ext cx="7543800" cy="59131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ТРЕБОВАНИЯ К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ПОРТФОЛИО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04800" y="3276600"/>
            <a:ext cx="8229600" cy="24079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Раздел №4.  Работа по самообразованию.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Раздел №5.  Результаты работы с одарёнными детьми.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Раздел №6.  Совершенствование профессиональной деятельности.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Раздел №7. Программа образовательного (учебного) объединения.</a:t>
            </a: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Раздел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№8.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Конспекты открытых уроков. 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Раздел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№9.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Дидактический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материал. 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Раздел: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№10.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Самоанализ деятельности педагога за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конкретный период.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КРИТЕРИИ ОЦЕНКИ ЭФФЕКТИВНОСТИ РАБОТЫ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ПЕДАГОГА ДОПОЛНИТЕЛЬНОГО ОБРАЗОВАНИЯ</a:t>
            </a:r>
            <a:endParaRPr lang="ru-RU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Системность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работы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Сохранность контингента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обучающихся.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Соблюдение трудовой дисциплины.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Сформированность системы информационного и нормативного правового обеспечения профессиональной деятельности.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Высокий профессиональный уровень организации деятельности, рост профессионального мастерства и творчества.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Инновационная направленность в деятельности кружка (объединения).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Уровень владения педагогом новыми профессионально-теоретическими знаниями и эффективными педагогическими методиками и технологиями.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Качество программно-методического обеспечения образовательного процесса.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Степень освоения педагогом наиболее ценного опыта своих коллег.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Качество образовательного процесса и уровень личностного развития воспитанников.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Система стимулирования деятельности воспитанников.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ФОРМУЛА УСПЕШНОГО ДВИЖЕНИЯ </a:t>
            </a:r>
            <a:br>
              <a:rPr lang="ru-RU" sz="320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 ДОСТИЖЕНИЮ ЦЕЛИ…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		Для того чтобы быть успешным, педагогу (в равной степени и другому специалисту) рекомендуем постараться  </a:t>
            </a:r>
            <a:r>
              <a:rPr lang="ru-RU" sz="2000" dirty="0"/>
              <a:t>н</a:t>
            </a:r>
            <a:r>
              <a:rPr lang="ru-RU" sz="2000" dirty="0" smtClean="0"/>
              <a:t>а практике реализовать следующие профессиональные установки: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«НАДО»</a:t>
            </a:r>
            <a:r>
              <a:rPr lang="ru-RU" sz="2000" dirty="0" smtClean="0"/>
              <a:t> – получаю социальный заказ.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«ХОЧУ»</a:t>
            </a:r>
            <a:r>
              <a:rPr lang="ru-RU" sz="2000" dirty="0" smtClean="0"/>
              <a:t> – имею психологическую готовность.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«МОГУ»</a:t>
            </a:r>
            <a:r>
              <a:rPr lang="ru-RU" sz="2000" dirty="0" smtClean="0"/>
              <a:t> – имею технологическую готовность.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«ДЕЛАЮ»</a:t>
            </a:r>
            <a:r>
              <a:rPr lang="ru-RU" sz="2000" dirty="0" smtClean="0"/>
              <a:t> – обеспечиваю процесс с учетом своей 			психологической и технологической готовности.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«ПОЛУЧАЮ»</a:t>
            </a:r>
            <a:r>
              <a:rPr lang="ru-RU" sz="2000" dirty="0" smtClean="0"/>
              <a:t> – имею реальный результат.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«РЕФЛЕКСИРУЮ»</a:t>
            </a:r>
            <a:r>
              <a:rPr lang="ru-RU" sz="2000" dirty="0" smtClean="0"/>
              <a:t> – анализирую условия, процесс и результат 		достижения цели. Определяю перспективы.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12"/>
          <p:cNvSpPr>
            <a:spLocks noChangeArrowheads="1"/>
          </p:cNvSpPr>
          <p:nvPr/>
        </p:nvSpPr>
        <p:spPr bwMode="auto">
          <a:xfrm>
            <a:off x="457200" y="1600200"/>
            <a:ext cx="4114800" cy="990600"/>
          </a:xfrm>
          <a:prstGeom prst="wedgeRoundRectCallout">
            <a:avLst>
              <a:gd name="adj1" fmla="val 74298"/>
              <a:gd name="adj2" fmla="val 118696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dirty="0"/>
              <a:t>методическое  </a:t>
            </a:r>
            <a:r>
              <a:rPr lang="ru-RU" sz="1600" dirty="0" smtClean="0"/>
              <a:t>обеспечение содержания деятельности своего учебного объединения</a:t>
            </a:r>
            <a:endParaRPr lang="ru-RU" sz="1600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4724400" y="838200"/>
            <a:ext cx="4191000" cy="1143000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Педагог дополнительного образования совместно с методистом </a:t>
            </a:r>
            <a:r>
              <a:rPr lang="ru-RU" sz="2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УДОДиМ</a:t>
            </a:r>
            <a:r>
              <a:rPr lang="ru-RU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осуществляет методическую деятельность в следующих видах…</a:t>
            </a:r>
          </a:p>
        </p:txBody>
      </p:sp>
      <p:sp>
        <p:nvSpPr>
          <p:cNvPr id="5124" name="AutoShape 9"/>
          <p:cNvSpPr>
            <a:spLocks noChangeArrowheads="1"/>
          </p:cNvSpPr>
          <p:nvPr/>
        </p:nvSpPr>
        <p:spPr bwMode="auto">
          <a:xfrm>
            <a:off x="5105400" y="5486400"/>
            <a:ext cx="2819400" cy="762000"/>
          </a:xfrm>
          <a:prstGeom prst="wedgeRoundRectCallout">
            <a:avLst>
              <a:gd name="adj1" fmla="val -9670"/>
              <a:gd name="adj2" fmla="val -186281"/>
              <a:gd name="adj3" fmla="val 16667"/>
            </a:avLst>
          </a:prstGeom>
          <a:solidFill>
            <a:srgbClr val="FFDF7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000" dirty="0" smtClean="0"/>
          </a:p>
          <a:p>
            <a:pPr algn="ctr"/>
            <a:r>
              <a:rPr lang="ru-RU" sz="1600" dirty="0" smtClean="0"/>
              <a:t>методическая </a:t>
            </a:r>
            <a:r>
              <a:rPr lang="ru-RU" sz="1600" dirty="0"/>
              <a:t>коррекция</a:t>
            </a:r>
          </a:p>
        </p:txBody>
      </p:sp>
      <p:sp>
        <p:nvSpPr>
          <p:cNvPr id="5128" name="AutoShape 13"/>
          <p:cNvSpPr>
            <a:spLocks noChangeArrowheads="1"/>
          </p:cNvSpPr>
          <p:nvPr/>
        </p:nvSpPr>
        <p:spPr bwMode="auto">
          <a:xfrm>
            <a:off x="533400" y="5486400"/>
            <a:ext cx="4038600" cy="762000"/>
          </a:xfrm>
          <a:prstGeom prst="wedgeRoundRectCallout">
            <a:avLst>
              <a:gd name="adj1" fmla="val 78325"/>
              <a:gd name="adj2" fmla="val -23561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 sz="1200" dirty="0" smtClean="0"/>
          </a:p>
          <a:p>
            <a:pPr algn="ctr"/>
            <a:r>
              <a:rPr lang="ru-RU" sz="1600" dirty="0" smtClean="0"/>
              <a:t>создание </a:t>
            </a:r>
            <a:r>
              <a:rPr lang="ru-RU" sz="1600" dirty="0"/>
              <a:t>методической продукции</a:t>
            </a:r>
          </a:p>
        </p:txBody>
      </p:sp>
      <p:sp>
        <p:nvSpPr>
          <p:cNvPr id="5131" name="AutoShape 17"/>
          <p:cNvSpPr>
            <a:spLocks noChangeArrowheads="1"/>
          </p:cNvSpPr>
          <p:nvPr/>
        </p:nvSpPr>
        <p:spPr bwMode="auto">
          <a:xfrm>
            <a:off x="533400" y="4191000"/>
            <a:ext cx="4114800" cy="990600"/>
          </a:xfrm>
          <a:prstGeom prst="wedgeRoundRectCallout">
            <a:avLst>
              <a:gd name="adj1" fmla="val 71077"/>
              <a:gd name="adj2" fmla="val -77455"/>
              <a:gd name="adj3" fmla="val 16667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dirty="0"/>
              <a:t>изучение, </a:t>
            </a:r>
            <a:r>
              <a:rPr lang="ru-RU" sz="1600" dirty="0" smtClean="0"/>
              <a:t>обобщение, описание (оформление) </a:t>
            </a:r>
            <a:r>
              <a:rPr lang="ru-RU" sz="1600" dirty="0"/>
              <a:t>и представление эффективного педагогического опыта</a:t>
            </a:r>
          </a:p>
        </p:txBody>
      </p:sp>
      <p:sp>
        <p:nvSpPr>
          <p:cNvPr id="5132" name="AutoShape 18"/>
          <p:cNvSpPr>
            <a:spLocks noChangeArrowheads="1"/>
          </p:cNvSpPr>
          <p:nvPr/>
        </p:nvSpPr>
        <p:spPr bwMode="auto">
          <a:xfrm>
            <a:off x="533400" y="2895600"/>
            <a:ext cx="4038600" cy="990600"/>
          </a:xfrm>
          <a:prstGeom prst="wedgeRoundRectCallout">
            <a:avLst>
              <a:gd name="adj1" fmla="val 73126"/>
              <a:gd name="adj2" fmla="val 2048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dirty="0"/>
              <a:t>м</a:t>
            </a:r>
            <a:r>
              <a:rPr lang="ru-RU" sz="1600" dirty="0" smtClean="0"/>
              <a:t>етодический самоанализ (оценка, экспертиза) результатов своей деятельности</a:t>
            </a:r>
            <a:endParaRPr lang="ru-RU" sz="1600" dirty="0"/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auto">
          <a:xfrm>
            <a:off x="5562600" y="2895600"/>
            <a:ext cx="3200400" cy="1600200"/>
          </a:xfrm>
          <a:prstGeom prst="ellipse">
            <a:avLst/>
          </a:pr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ПЕДАГОГ </a:t>
            </a:r>
          </a:p>
          <a:p>
            <a:pPr algn="ctr"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ДОПОЛНИТЕЛЬНОГО </a:t>
            </a:r>
          </a:p>
          <a:p>
            <a:pPr algn="ctr"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ОБРАЗОВАНИЯ</a:t>
            </a:r>
          </a:p>
          <a:p>
            <a:pPr algn="ctr"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+ </a:t>
            </a:r>
          </a:p>
          <a:p>
            <a:pPr algn="ctr"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МЕТОДИСТ</a:t>
            </a:r>
            <a:endParaRPr lang="ru-RU" sz="1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41" name="WordArt 27"/>
          <p:cNvSpPr>
            <a:spLocks noChangeArrowheads="1" noChangeShapeType="1" noTextEdit="1"/>
          </p:cNvSpPr>
          <p:nvPr/>
        </p:nvSpPr>
        <p:spPr bwMode="auto">
          <a:xfrm>
            <a:off x="228600" y="4343400"/>
            <a:ext cx="381000" cy="685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3</a:t>
            </a:r>
          </a:p>
        </p:txBody>
      </p:sp>
      <p:sp>
        <p:nvSpPr>
          <p:cNvPr id="5142" name="WordArt 28"/>
          <p:cNvSpPr>
            <a:spLocks noChangeArrowheads="1" noChangeShapeType="1" noTextEdit="1"/>
          </p:cNvSpPr>
          <p:nvPr/>
        </p:nvSpPr>
        <p:spPr bwMode="auto">
          <a:xfrm>
            <a:off x="228600" y="2971800"/>
            <a:ext cx="381000" cy="609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2</a:t>
            </a:r>
          </a:p>
        </p:txBody>
      </p:sp>
      <p:sp>
        <p:nvSpPr>
          <p:cNvPr id="5144" name="WordArt 30"/>
          <p:cNvSpPr>
            <a:spLocks noChangeArrowheads="1" noChangeShapeType="1" noTextEdit="1"/>
          </p:cNvSpPr>
          <p:nvPr/>
        </p:nvSpPr>
        <p:spPr bwMode="auto">
          <a:xfrm>
            <a:off x="5638800" y="4648200"/>
            <a:ext cx="304800" cy="685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5</a:t>
            </a:r>
          </a:p>
        </p:txBody>
      </p:sp>
      <p:sp>
        <p:nvSpPr>
          <p:cNvPr id="5145" name="WordArt 31"/>
          <p:cNvSpPr>
            <a:spLocks noChangeArrowheads="1" noChangeShapeType="1" noTextEdit="1"/>
          </p:cNvSpPr>
          <p:nvPr/>
        </p:nvSpPr>
        <p:spPr bwMode="auto">
          <a:xfrm>
            <a:off x="304800" y="5638800"/>
            <a:ext cx="381000" cy="609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4</a:t>
            </a:r>
          </a:p>
        </p:txBody>
      </p:sp>
      <p:sp>
        <p:nvSpPr>
          <p:cNvPr id="5135" name="WordArt 21"/>
          <p:cNvSpPr>
            <a:spLocks noChangeArrowheads="1" noChangeShapeType="1" noTextEdit="1"/>
          </p:cNvSpPr>
          <p:nvPr/>
        </p:nvSpPr>
        <p:spPr bwMode="auto">
          <a:xfrm>
            <a:off x="228600" y="1752600"/>
            <a:ext cx="381000" cy="685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1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53400" cy="914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журнале учёта кружковой деятельности есть отдельный раздел «Методическая работа», где в первую очередь должна быть отражена работа педагога ДО в таких видах деятельности, как…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28600" y="1981200"/>
            <a:ext cx="4267200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400" kern="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		</a:t>
            </a:r>
            <a:r>
              <a:rPr lang="ru-RU" sz="2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ОБОБЩЕНИЕ ОПЫТА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/>
              <a:t>…предполагает</a:t>
            </a:r>
            <a:r>
              <a:rPr lang="ru-RU" sz="1600" kern="0" dirty="0"/>
              <a:t>, что </a:t>
            </a:r>
            <a:r>
              <a:rPr lang="ru-RU" sz="1600" kern="0" dirty="0" smtClean="0"/>
              <a:t>педагог ДО:</a:t>
            </a:r>
            <a:endParaRPr lang="ru-RU" sz="1600" kern="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/>
              <a:t>1.	Знакомится </a:t>
            </a:r>
            <a:r>
              <a:rPr lang="ru-RU" sz="1600" kern="0" dirty="0"/>
              <a:t>с литературой по данной теме, уточняет проблему.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/>
              <a:t>2.	Анализирует </a:t>
            </a:r>
            <a:r>
              <a:rPr lang="ru-RU" sz="1600" kern="0" dirty="0"/>
              <a:t>вместе с </a:t>
            </a:r>
            <a:r>
              <a:rPr lang="ru-RU" sz="1600" kern="0" dirty="0" smtClean="0"/>
              <a:t>методистом </a:t>
            </a:r>
            <a:r>
              <a:rPr lang="ru-RU" sz="1600" kern="0" dirty="0"/>
              <a:t>опыт </a:t>
            </a:r>
            <a:r>
              <a:rPr lang="ru-RU" sz="1600" kern="0" dirty="0" smtClean="0"/>
              <a:t>своей работы, качество и уровень организации образовательного процесса в своём объединении по интересам.</a:t>
            </a:r>
            <a:endParaRPr lang="ru-RU" sz="1600" kern="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/>
              <a:t>3.	Составляет план описании своего опыта, осуществляет систематизацию наработанного материала</a:t>
            </a:r>
            <a:r>
              <a:rPr lang="ru-RU" sz="1600" kern="0" dirty="0"/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/>
              <a:t>4.	По </a:t>
            </a:r>
            <a:r>
              <a:rPr lang="ru-RU" sz="1600" kern="0" dirty="0"/>
              <a:t>итогам изучения готовит </a:t>
            </a:r>
            <a:r>
              <a:rPr lang="ru-RU" sz="1600" kern="0" dirty="0" smtClean="0"/>
              <a:t>самоанализ </a:t>
            </a:r>
            <a:r>
              <a:rPr lang="ru-RU" sz="1600" kern="0" dirty="0"/>
              <a:t>опыта </a:t>
            </a:r>
            <a:r>
              <a:rPr lang="ru-RU" sz="1600" kern="0" dirty="0" smtClean="0"/>
              <a:t>работы и его представление на методический совет, </a:t>
            </a:r>
            <a:r>
              <a:rPr lang="ru-RU" sz="1600" kern="0" dirty="0"/>
              <a:t>обсуждает выводы и </a:t>
            </a:r>
            <a:r>
              <a:rPr lang="ru-RU" sz="1600" kern="0" dirty="0" smtClean="0"/>
              <a:t>предложения членом методического совета, методического объединения.</a:t>
            </a:r>
            <a:endParaRPr lang="ru-RU" sz="1600" kern="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/>
              <a:t>5.	Определяет </a:t>
            </a:r>
            <a:r>
              <a:rPr lang="ru-RU" sz="1600" kern="0" dirty="0"/>
              <a:t>формы обобщения и распространения этого опыта в </a:t>
            </a:r>
            <a:r>
              <a:rPr lang="ru-RU" sz="1600" kern="0" dirty="0" smtClean="0"/>
              <a:t>своём учреждении и в </a:t>
            </a:r>
            <a:r>
              <a:rPr lang="ru-RU" sz="1600" kern="0" dirty="0"/>
              <a:t>регионе.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648200" y="1981200"/>
            <a:ext cx="4191000" cy="434340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2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СОЗДАНИЕ МЕТОДИЧЕСКОЙ ПРОДУКЦИИ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…предполагает, что педагог ДО содействует созданию </a:t>
            </a:r>
            <a:r>
              <a:rPr lang="ru-RU" sz="1600" kern="0" dirty="0">
                <a:latin typeface="Arial" pitchFamily="34" charset="0"/>
                <a:cs typeface="Arial" pitchFamily="34" charset="0"/>
              </a:rPr>
              <a:t>методического фонда </a:t>
            </a:r>
            <a:r>
              <a:rPr lang="ru-RU" sz="1600" kern="0" dirty="0" err="1" smtClean="0">
                <a:latin typeface="Arial" pitchFamily="34" charset="0"/>
                <a:cs typeface="Arial" pitchFamily="34" charset="0"/>
              </a:rPr>
              <a:t>УДОДиМ</a:t>
            </a: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0" dirty="0">
                <a:latin typeface="Arial" pitchFamily="34" charset="0"/>
                <a:cs typeface="Arial" pitchFamily="34" charset="0"/>
              </a:rPr>
              <a:t>т.е…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1.	Участвует в разработке </a:t>
            </a:r>
            <a:r>
              <a:rPr lang="ru-RU" sz="1600" kern="0" dirty="0">
                <a:latin typeface="Arial" pitchFamily="34" charset="0"/>
                <a:cs typeface="Arial" pitchFamily="34" charset="0"/>
              </a:rPr>
              <a:t>методических пособий, рекомендаций, памяток.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2.	Участвует в составлении </a:t>
            </a:r>
            <a:r>
              <a:rPr lang="ru-RU" sz="1600" kern="0" dirty="0">
                <a:latin typeface="Arial" pitchFamily="34" charset="0"/>
                <a:cs typeface="Arial" pitchFamily="34" charset="0"/>
              </a:rPr>
              <a:t>аннотаций и аннотированных каталогов.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3.	Занимается написанием </a:t>
            </a:r>
            <a:r>
              <a:rPr lang="ru-RU" sz="1600" kern="0" dirty="0">
                <a:latin typeface="Arial" pitchFamily="34" charset="0"/>
                <a:cs typeface="Arial" pitchFamily="34" charset="0"/>
              </a:rPr>
              <a:t>сценарных  материалов, планов-конспектов, тематических курсов.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4.	Работает над оформлением </a:t>
            </a:r>
            <a:r>
              <a:rPr lang="ru-RU" sz="1600" kern="0" dirty="0">
                <a:latin typeface="Arial" pitchFamily="34" charset="0"/>
                <a:cs typeface="Arial" pitchFamily="34" charset="0"/>
              </a:rPr>
              <a:t>буклетов, методических экспозиций и выставок.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5.	Систематизирует </a:t>
            </a:r>
            <a:r>
              <a:rPr lang="ru-RU" sz="1600" kern="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оформляет тематические папки, подшивки по своему профилю деятельности.</a:t>
            </a:r>
            <a:endParaRPr lang="ru-RU" sz="1600" kern="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ru-RU" sz="2000" kern="0" dirty="0">
              <a:latin typeface="+mn-lt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3505200" cy="81991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ПОРТФОЛИО…</a:t>
            </a:r>
            <a:endParaRPr lang="ru-RU" sz="36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62400" y="990600"/>
            <a:ext cx="4876800" cy="12954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1900" dirty="0" smtClean="0"/>
              <a:t>… </a:t>
            </a:r>
            <a:r>
              <a:rPr lang="ru-RU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собрание документов и материалов о себе с какой-либо целью. Цель определяет автор и вдумчиво подбирает документы  и материалы  соответственно поставленной цели. Портфолио используют как метод «аутентичного оценивания».</a:t>
            </a:r>
          </a:p>
          <a:p>
            <a:endParaRPr lang="ru-RU" dirty="0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381000" y="2590800"/>
            <a:ext cx="8229600" cy="38100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Какие цели может преследовать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ПОРТФОЛИО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?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1.	Фиксировать изменения и творческий рост педагога за определенный отрезок времени.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2.	Проанализировать выполнение какой-либо учебной (воспитательной) задачи на основе собственных разработок занятий, отражая инновационные методы работы и авторское видение.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3.	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Показывать диапазон умений и навыков педагога, возможно даже, не только с официальной точки зрения, но и личностной: увлечения педагога, общение за пределом круга собственного учреждения, фото, отзывы и т.д.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4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	Портфолио стимулирует качественное выполнение учебных и воспитательных целей. Оно способно поощрить работу автора.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	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9248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ОСНОВНЫЕ ПРИНЦИПЫ РАЗРАБОТКИ 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					</a:t>
            </a:r>
            <a:r>
              <a:rPr lang="ru-RU" sz="4800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cs typeface="Arial" pitchFamily="34" charset="0"/>
              </a:rPr>
              <a:t>Портфолио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820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pitchFamily="34" charset="0"/>
              </a:rPr>
              <a:t>П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pitchFamily="34" charset="0"/>
              </a:rPr>
              <a:t>ринцип добровольности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pitchFamily="34" charset="0"/>
              </a:rPr>
              <a:t>.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Собираются и предоставляются только те материалы, которые отобрал сам автор.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pitchFamily="34" charset="0"/>
              </a:rPr>
              <a:t>Принцип 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pitchFamily="34" charset="0"/>
              </a:rPr>
              <a:t>личностного подхода.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Работа над портфолио – это личная работа педагога над портфолио, так как здесь важна не только позиция автора, но и его процесс осмысления поставленной цели. Необходимую психологическую помощь педагоги могут получить от коллег,  мнению которых больше всего доверяют.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pitchFamily="34" charset="0"/>
              </a:rPr>
              <a:t>П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pitchFamily="34" charset="0"/>
              </a:rPr>
              <a:t>ринцип исключения формализма и соревнования.</a:t>
            </a:r>
            <a:r>
              <a:rPr lang="ru-RU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Arial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рекомендуется собирать большое количество материала, тем более соревноваться по объему портфолио. Не рекомендуется также подменять портфолио подробной характеристикой заведующего отделом или коллектива отдела. Наоборот, в портфолио уместно предоставить характеристику либо отзывы коллег в интересной форме, в связи с другими материалами, может быть,  в форме комментариев своих представленных работ. </a:t>
            </a:r>
            <a:endParaRPr lang="ru-RU" sz="18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04088"/>
            <a:ext cx="7543800" cy="5913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ТИПЫ ПОРТФОЛИО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29600" cy="4800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ПОРТФОЛИО ДОКУМЕНТАЦИИ: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представление материалов по реализации какой-либо идеи от ее зарождения до окончательного воплощения.  Как правило, такой тип портфолио через различного рода материалы (положения, программы, планы, конспекты и т.д.) раскрывает технологию создания, развития творческого замысла, над которым работал педагог. </a:t>
            </a:r>
          </a:p>
          <a:p>
            <a:pPr>
              <a:spcBef>
                <a:spcPts val="0"/>
              </a:spcBef>
              <a:buNone/>
            </a:pPr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ПОРТФОЛИО ПРОЦЕССА: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показывает развитие и становление либо автора либо подопечных в процессе воплощения.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Например, весь процесс создания, роста и развития своего детского коллектива либо своё личное профессиональное развитие и становление.</a:t>
            </a:r>
          </a:p>
          <a:p>
            <a:pPr lvl="0">
              <a:spcBef>
                <a:spcPts val="0"/>
              </a:spcBef>
              <a:buNone/>
            </a:pPr>
            <a:endPara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ПОРТФОЛИО ПОКАЗАТЕЛЬНЫЙ: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суммирование мастерства автора. Этот вид портфолио совместим в визуальными материалами: фото, видео, электронный отчет (мультимедийная презентация).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10600" cy="5257800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Краткосрочные </a:t>
            </a: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долгосрочные цели работы в УО.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Реализация учебных и воспитательных задач, повышение квалификации</a:t>
            </a:r>
            <a:r>
              <a:rPr lang="ru-RU" sz="1400" dirty="0" smtClean="0"/>
              <a:t>.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Отражение результата аттестаций, участия в конкурсах. Рекомендательные письма (характеристики) учащимся, различные индикаторы достижений (грамоты, сертификаты,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отзывы)</a:t>
            </a:r>
            <a:endParaRPr lang="en-US" sz="1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indent="-342900">
              <a:buAutoNum type="arabicPeriod"/>
            </a:pP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Общественно-полезная </a:t>
            </a: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деятельность.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Стажировка, практика, наставничество, выступления на методических учебах, изучение или исследование какой-то научной темы  и, возможно, ее практическая реализация в своей работе, мастер-классы, составление опыта собственной работы и умение передавать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его.</a:t>
            </a:r>
            <a:endParaRPr lang="en-US" sz="1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lvl="0" indent="-342900">
              <a:buAutoNum type="arabicPeriod" startAt="2"/>
            </a:pP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Отражение </a:t>
            </a: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собственной деятельности в СМИ. </a:t>
            </a:r>
            <a:r>
              <a:rPr lang="ru-RU" sz="1400" dirty="0" smtClean="0"/>
              <a:t>С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татьи, выступления, участие в профессиональных обсуждениях, обмен информацией и т. д на страницах периодической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печати.</a:t>
            </a:r>
            <a:endParaRPr lang="en-US" sz="1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lvl="0" indent="-342900">
              <a:buAutoNum type="arabicPeriod" startAt="3"/>
            </a:pP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Отражение </a:t>
            </a: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каких-то особенных практических навыков. </a:t>
            </a:r>
            <a:r>
              <a:rPr lang="ru-RU" sz="1400" dirty="0" smtClean="0"/>
              <a:t>С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обственное выполнение работы с использованием компьютерной технологии, наличие каких-либо специфических, необязательных по основной сфере деятельности навыков и умений (хобби, увлечения и др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.)</a:t>
            </a:r>
            <a:endParaRPr lang="en-US" sz="1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lvl="0" indent="-342900">
              <a:buAutoNum type="arabicPeriod" startAt="4"/>
            </a:pP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Проектная </a:t>
            </a: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деятельность автора.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Наличие документов (проектов, программ), раскрывающих исследовательскую деятельность автора, работу по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планированию.</a:t>
            </a:r>
            <a:endParaRPr lang="en-US" sz="1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lvl="0" indent="-342900">
              <a:buAutoNum type="arabicPeriod" startAt="5"/>
            </a:pP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Возможно </a:t>
            </a: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отражение автобиографии</a:t>
            </a:r>
            <a:r>
              <a:rPr lang="ru-RU" sz="1400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анализа собственной жизни, профессионального становления, становления опыта работы, отражение планов на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будущее.</a:t>
            </a:r>
            <a:endParaRPr lang="en-US" sz="1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lvl="0" indent="-342900">
              <a:buAutoNum type="arabicPeriod" startAt="6"/>
            </a:pPr>
            <a:r>
              <a:rPr lang="ru-RU" sz="1400" b="1" u="sng" dirty="0" smtClean="0">
                <a:latin typeface="+mn-lt"/>
                <a:ea typeface="+mn-ea"/>
                <a:cs typeface="+mn-cs"/>
              </a:rPr>
              <a:t>Возможно </a:t>
            </a:r>
            <a:r>
              <a:rPr lang="ru-RU" sz="1400" b="1" u="sng" dirty="0" smtClean="0">
                <a:latin typeface="+mn-lt"/>
                <a:ea typeface="+mn-ea"/>
                <a:cs typeface="+mn-cs"/>
              </a:rPr>
              <a:t>отражение этических и социальных вопросов в своей деятельности. </a:t>
            </a:r>
            <a:r>
              <a:rPr lang="ru-RU" sz="1400" dirty="0" smtClean="0"/>
              <a:t>В</a:t>
            </a:r>
            <a:r>
              <a:rPr lang="ru-RU" sz="1400" dirty="0" smtClean="0">
                <a:latin typeface="+mn-lt"/>
                <a:ea typeface="+mn-ea"/>
                <a:cs typeface="+mn-cs"/>
              </a:rPr>
              <a:t>оспитательная работа среди учащихся, обучение их различным способам разрешения моральных проблем, работа над формированием личностных качеств воспитанников и воспитанием их социальной </a:t>
            </a:r>
            <a:r>
              <a:rPr lang="ru-RU" sz="1400" dirty="0" smtClean="0">
                <a:latin typeface="+mn-lt"/>
                <a:ea typeface="+mn-ea"/>
                <a:cs typeface="+mn-cs"/>
              </a:rPr>
              <a:t>активности.</a:t>
            </a:r>
            <a:endParaRPr lang="en-US" sz="1400" dirty="0" smtClean="0">
              <a:latin typeface="+mn-lt"/>
              <a:ea typeface="+mn-ea"/>
              <a:cs typeface="+mn-cs"/>
            </a:endParaRPr>
          </a:p>
          <a:p>
            <a:pPr marL="342900" lvl="0" indent="-342900">
              <a:buAutoNum type="arabicPeriod" startAt="7"/>
            </a:pP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Возможно: </a:t>
            </a:r>
            <a:r>
              <a:rPr lang="ru-RU" sz="1400" b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отражение искусства и эстетики в своей работе. </a:t>
            </a:r>
          </a:p>
          <a:p>
            <a:pPr>
              <a:buNone/>
            </a:pPr>
            <a:r>
              <a:rPr lang="ru-RU" sz="1400" dirty="0" smtClean="0"/>
              <a:t>		</a:t>
            </a:r>
            <a:r>
              <a:rPr lang="ru-RU" sz="1400" b="1" dirty="0" smtClean="0"/>
              <a:t>Примечание.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Решение, какие именно пункты структуры вы отразите в своем портфолио и как именно отразите, стоит за вами. Здесь действует принцип добровольности. Главное, содержание должно раскрывать поставленную цель.</a:t>
            </a:r>
            <a:endParaRPr lang="ru-RU" sz="14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143000" y="704088"/>
            <a:ext cx="7543800" cy="59131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СТРУКТУРА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ПОРТФОЛИО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001000" cy="3810000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Полезность портфолио.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Определение цели и раскрытие ее содержанием.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Степень организации портфолио: подача компонентов и характерных деталей по усмотрению автора (уместны цитаты, высказывания, параллели, подчеркивающие собственную позицию автора по тому либо иному вопросу, возможна оценка юмором).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Голос и тональность презентации (при мультимедийной презентации).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Грамотное использование лексики и грамматики.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Глубинное понимание проблемы (темы) и наличие элементов исследования проблемы (темы).</a:t>
            </a:r>
          </a:p>
          <a:p>
            <a:pPr lvl="0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Умелое использование ресурсов и вдумчивое, грамотное, логическое использование материалов.</a:t>
            </a:r>
          </a:p>
          <a:p>
            <a:pPr lvl="0"/>
            <a:r>
              <a:rPr lang="ru-RU" sz="1600" dirty="0" smtClean="0">
                <a:latin typeface="Arial" pitchFamily="34" charset="0"/>
                <a:cs typeface="Arial" pitchFamily="34" charset="0"/>
              </a:rPr>
              <a:t>Качество и методический уровень представленных в портфолио материалов.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143000" y="704088"/>
            <a:ext cx="7543800" cy="59131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noProof="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ПРИНЦИПЫ ОЦЕНИВАНИЯ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ПОРТФОЛИО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447800"/>
            <a:ext cx="6553200" cy="220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Раздел</a:t>
            </a: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№1.</a:t>
            </a:r>
            <a:r>
              <a:rPr lang="ru-RU" sz="1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Информационный банк данных.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Фамилия имя отчество, дата рождения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Сведения об образовании (что, где, когда окончил(а), № диплома)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Стаж работы в отрасли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Квалификационная категория, дата присвоения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Домашний адрес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Контактные телефоны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Сведения о наградах</a:t>
            </a:r>
          </a:p>
          <a:p>
            <a:pPr>
              <a:buNone/>
            </a:pP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43000" y="704088"/>
            <a:ext cx="7543800" cy="59131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ТРЕБОВАНИЯ К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ПОРТФОЛИО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8600" y="3657600"/>
            <a:ext cx="5791200" cy="2286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19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Раздел №2.  Методическая работа</a:t>
            </a:r>
            <a:r>
              <a:rPr lang="ru-RU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9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и пути повышения педагогического мастерства.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Семинары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Конкурсы педагогического мастерства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Педагогические советы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Методические советы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Методические разработки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Курсы повышения квалификации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Тема самообразования</a:t>
            </a:r>
          </a:p>
          <a:p>
            <a:pPr marR="0" lvl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733800" y="4953000"/>
          <a:ext cx="5105400" cy="1318674"/>
        </p:xfrm>
        <a:graphic>
          <a:graphicData uri="http://schemas.openxmlformats.org/drawingml/2006/table">
            <a:tbl>
              <a:tblPr/>
              <a:tblGrid>
                <a:gridCol w="1506512"/>
                <a:gridCol w="1084288"/>
                <a:gridCol w="990600"/>
                <a:gridCol w="1524000"/>
              </a:tblGrid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</a:rPr>
                        <a:t>Виды деятельности</a:t>
                      </a: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1 полугодие</a:t>
                      </a: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2 полугодие</a:t>
                      </a: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Отзыв (оценка) администрации 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 smtClean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</a:rPr>
                        <a:t> Семинары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228600"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</a:rPr>
                        <a:t>Методические советы</a:t>
                      </a: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4973" marR="649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461</TotalTime>
  <Words>1004</Words>
  <Application>Microsoft Office PowerPoint</Application>
  <PresentationFormat>Экран (4:3)</PresentationFormat>
  <Paragraphs>137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МЕТОДИЧЕСКОЕ СОПРОВОЖДЕНИЕ </vt:lpstr>
      <vt:lpstr>Педагог дополнительного образования совместно с методистом УДОДиМ осуществляет методическую деятельность в следующих видах…</vt:lpstr>
      <vt:lpstr>В журнале учёта кружковой деятельности есть отдельный раздел «Методическая работа», где в первую очередь должна быть отражена работа педагога ДО в таких видах деятельности, как…</vt:lpstr>
      <vt:lpstr>ПОРТФОЛИО…</vt:lpstr>
      <vt:lpstr>ОСНОВНЫЕ ПРИНЦИПЫ РАЗРАБОТКИ       Портфолио</vt:lpstr>
      <vt:lpstr>ТИПЫ ПОРТФОЛИО</vt:lpstr>
      <vt:lpstr>Презентация PowerPoint</vt:lpstr>
      <vt:lpstr>Презентация PowerPoint</vt:lpstr>
      <vt:lpstr>Презентация PowerPoint</vt:lpstr>
      <vt:lpstr>Презентация PowerPoint</vt:lpstr>
      <vt:lpstr>КРИТЕРИИ ОЦЕНКИ ЭФФЕКТИВНОСТИ РАБОТЫ ПЕДАГОГА ДОПОЛНИТЕЛЬНОГО ОБРАЗОВАНИЯ</vt:lpstr>
      <vt:lpstr>ФОРМУЛА УСПЕШНОГО ДВИЖЕНИЯ  К ДОСТИЖЕНИЮ ЦЕЛИ…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30</cp:revision>
  <cp:lastPrinted>1601-01-01T00:00:00Z</cp:lastPrinted>
  <dcterms:created xsi:type="dcterms:W3CDTF">1601-01-01T00:00:00Z</dcterms:created>
  <dcterms:modified xsi:type="dcterms:W3CDTF">2014-03-29T07:03:35Z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