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204385-3366-42F0-86A5-3DEF3CB79DFF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FC9D35D-1906-4005-951C-B5EAA98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385-3366-42F0-86A5-3DEF3CB79DFF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D35D-1906-4005-951C-B5EAA98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385-3366-42F0-86A5-3DEF3CB79DFF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D35D-1906-4005-951C-B5EAA98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204385-3366-42F0-86A5-3DEF3CB79DFF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C9D35D-1906-4005-951C-B5EAA98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204385-3366-42F0-86A5-3DEF3CB79DFF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FC9D35D-1906-4005-951C-B5EAA98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385-3366-42F0-86A5-3DEF3CB79DFF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D35D-1906-4005-951C-B5EAA98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385-3366-42F0-86A5-3DEF3CB79DFF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D35D-1906-4005-951C-B5EAA98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204385-3366-42F0-86A5-3DEF3CB79DFF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C9D35D-1906-4005-951C-B5EAA98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385-3366-42F0-86A5-3DEF3CB79DFF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D35D-1906-4005-951C-B5EAA98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204385-3366-42F0-86A5-3DEF3CB79DFF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C9D35D-1906-4005-951C-B5EAA98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204385-3366-42F0-86A5-3DEF3CB79DFF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C9D35D-1906-4005-951C-B5EAA98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204385-3366-42F0-86A5-3DEF3CB79DFF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C9D35D-1906-4005-951C-B5EAA98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sz="3200" dirty="0" smtClean="0">
                <a:solidFill>
                  <a:srgbClr val="FF0000"/>
                </a:solidFill>
              </a:rPr>
              <a:t>«Самообразование как ключевой фактор развития профессиональной компетентности педагога»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заседание методического объединения педагогов дополнительного образования</a:t>
            </a:r>
          </a:p>
          <a:p>
            <a:r>
              <a:rPr lang="ru-RU" dirty="0" smtClean="0"/>
              <a:t>декабрь 2024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42852"/>
            <a:ext cx="2941639" cy="294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en-US" sz="3600" b="1" dirty="0">
                <a:solidFill>
                  <a:schemeClr val="accent1">
                    <a:lumMod val="75000"/>
                  </a:schemeClr>
                </a:solidFill>
              </a:rPr>
              <a:t>Критерии оценки работы </a:t>
            </a:r>
            <a:br>
              <a:rPr lang="ru-RU" alt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en-US" sz="3600" b="1" dirty="0">
                <a:solidFill>
                  <a:schemeClr val="accent1">
                    <a:lumMod val="75000"/>
                  </a:schemeClr>
                </a:solidFill>
              </a:rPr>
              <a:t>педагога по теме самообразования: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sz="quarter" idx="1"/>
          </p:nvPr>
        </p:nvSpPr>
        <p:spPr bwMode="auto">
          <a:xfrm>
            <a:off x="500063" y="1984375"/>
            <a:ext cx="7467600" cy="4587875"/>
          </a:xfrm>
          <a:noFill/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457200" indent="-457200" algn="l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en-US" sz="3200" b="1" dirty="0" smtClean="0">
                <a:solidFill>
                  <a:srgbClr val="002060"/>
                </a:solidFill>
              </a:rPr>
              <a:t>актуальность темы;</a:t>
            </a:r>
          </a:p>
          <a:p>
            <a:pPr marL="457200" indent="-457200" algn="l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en-US" sz="3200" b="1" dirty="0" smtClean="0">
                <a:solidFill>
                  <a:srgbClr val="002060"/>
                </a:solidFill>
              </a:rPr>
              <a:t>практическая значимость;</a:t>
            </a:r>
          </a:p>
          <a:p>
            <a:pPr marL="457200" indent="-457200" algn="l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en-US" sz="3200" b="1" dirty="0" smtClean="0">
                <a:solidFill>
                  <a:srgbClr val="002060"/>
                </a:solidFill>
              </a:rPr>
              <a:t>результативность в работе;</a:t>
            </a:r>
          </a:p>
          <a:p>
            <a:pPr marL="457200" indent="-457200" algn="l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en-US" sz="3200" b="1" dirty="0" smtClean="0">
                <a:solidFill>
                  <a:srgbClr val="002060"/>
                </a:solidFill>
              </a:rPr>
              <a:t>собственные авторские находки;</a:t>
            </a:r>
          </a:p>
          <a:p>
            <a:pPr marL="457200" indent="-457200" algn="l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en-US" sz="3200" b="1" dirty="0" smtClean="0">
                <a:solidFill>
                  <a:srgbClr val="002060"/>
                </a:solidFill>
              </a:rPr>
              <a:t>творческий подход в представлении темы;</a:t>
            </a:r>
          </a:p>
          <a:p>
            <a:pPr marL="457200" indent="-457200" algn="l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en-US" sz="3200" b="1" dirty="0" smtClean="0">
                <a:solidFill>
                  <a:srgbClr val="002060"/>
                </a:solidFill>
              </a:rPr>
              <a:t>эстетичность оформления материалов. </a:t>
            </a:r>
            <a:endParaRPr sz="32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785786" y="571480"/>
            <a:ext cx="7572428" cy="25717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en-US" b="1" dirty="0" smtClean="0">
                <a:solidFill>
                  <a:srgbClr val="FFBA07"/>
                </a:solidFill>
                <a:latin typeface="Arial Narrow" pitchFamily="34" charset="0"/>
              </a:rPr>
              <a:t>Самообразование</a:t>
            </a:r>
            <a:r>
              <a:rPr lang="ru-RU" altLang="en-US" sz="3200" b="1" dirty="0" smtClean="0">
                <a:solidFill>
                  <a:srgbClr val="57A740"/>
                </a:solidFill>
                <a:latin typeface="Arial Narrow" pitchFamily="34" charset="0"/>
              </a:rPr>
              <a:t> – это целенаправленная многогранная и разноплановая деятельность педагога по расширению и углублению своей профессиональной компетентности</a:t>
            </a:r>
            <a:endParaRPr lang="en-US" b="1" dirty="0" smtClean="0">
              <a:solidFill>
                <a:srgbClr val="FFBA07"/>
              </a:solidFill>
              <a:latin typeface="Arial Narrow" pitchFamily="34" charset="0"/>
            </a:endParaRPr>
          </a:p>
        </p:txBody>
      </p:sp>
      <p:sp>
        <p:nvSpPr>
          <p:cNvPr id="5" name="Содержимое 4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2285984" y="4000504"/>
            <a:ext cx="6000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Способность к самообразованию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НЕ </a:t>
            </a:r>
            <a:r>
              <a:rPr lang="ru-RU" dirty="0" smtClean="0"/>
              <a:t>формируется </a:t>
            </a:r>
            <a:r>
              <a:rPr lang="ru-RU" dirty="0"/>
              <a:t>у педагога вместе </a:t>
            </a:r>
            <a:r>
              <a:rPr lang="ru-RU" dirty="0" smtClean="0"/>
              <a:t>с </a:t>
            </a:r>
            <a:r>
              <a:rPr lang="ru-RU" dirty="0"/>
              <a:t>дипломом учреждения образования</a:t>
            </a:r>
          </a:p>
        </p:txBody>
      </p:sp>
      <p:pic>
        <p:nvPicPr>
          <p:cNvPr id="6" name="Рисунок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3357562"/>
            <a:ext cx="3046412" cy="304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en-US" sz="3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Виды деятельности, которые составляют процесс самообразования: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одержимое 4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457200" y="1600200"/>
            <a:ext cx="825820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57BA1"/>
                </a:solidFill>
                <a:latin typeface="Arial Narrow" pitchFamily="34" charset="0"/>
              </a:rPr>
              <a:t>систематический просмотр определённых телепередач;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57BA1"/>
                </a:solidFill>
                <a:latin typeface="Arial Narrow" pitchFamily="34" charset="0"/>
              </a:rPr>
              <a:t>чтение конкретных педагогических периодических изданий, методической, педагогической и профильной литературы;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57BA1"/>
                </a:solidFill>
                <a:latin typeface="Arial Narrow" pitchFamily="34" charset="0"/>
              </a:rPr>
              <a:t>обзор в Интернете информации по профилю объединения, педагогике, психологии, педагогических технологиях;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57BA1"/>
                </a:solidFill>
                <a:latin typeface="Arial Narrow" pitchFamily="34" charset="0"/>
              </a:rPr>
              <a:t>посещение семинаров, тренингов, конференций, учебных занятий коллег;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57BA1"/>
                </a:solidFill>
                <a:latin typeface="Arial Narrow" pitchFamily="34" charset="0"/>
              </a:rPr>
              <a:t>дискуссии, совещания, обмен опытом с коллегами;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57BA1"/>
                </a:solidFill>
                <a:latin typeface="Arial Narrow" pitchFamily="34" charset="0"/>
              </a:rPr>
              <a:t>систематическое прохождение курсов повышения квалификации;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57BA1"/>
                </a:solidFill>
                <a:latin typeface="Arial Narrow" pitchFamily="34" charset="0"/>
              </a:rPr>
              <a:t>прохождение аттестации;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57BA1"/>
                </a:solidFill>
                <a:latin typeface="Arial Narrow" pitchFamily="34" charset="0"/>
              </a:rPr>
              <a:t>проведение открытых учебных занятий, воспитательных мероприятий;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57BA1"/>
                </a:solidFill>
                <a:latin typeface="Arial Narrow" pitchFamily="34" charset="0"/>
              </a:rPr>
              <a:t>изучение компьютерных технологий;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57BA1"/>
                </a:solidFill>
                <a:latin typeface="Arial Narrow" pitchFamily="34" charset="0"/>
              </a:rPr>
              <a:t>посещение предметных выставок и проведение тематических экскурсий;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57BA1"/>
                </a:solidFill>
                <a:latin typeface="Arial Narrow" pitchFamily="34" charset="0"/>
              </a:rPr>
              <a:t>ведение здорового образа жизни, занятия спортом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en-US" dirty="0" smtClean="0">
                <a:solidFill>
                  <a:srgbClr val="57A740"/>
                </a:solidFill>
                <a:latin typeface="Arial Narrow" pitchFamily="34" charset="0"/>
              </a:rPr>
              <a:t>Причины, которые мешают самообразованию </a:t>
            </a:r>
            <a:endParaRPr lang="en-US" dirty="0" smtClean="0">
              <a:solidFill>
                <a:srgbClr val="FFBA07"/>
              </a:solidFill>
              <a:latin typeface="Arial Narrow" pitchFamily="34" charset="0"/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altLang="en-US" sz="2400" dirty="0" smtClean="0">
                <a:solidFill>
                  <a:srgbClr val="28576F"/>
                </a:solidFill>
                <a:latin typeface="Arial Narrow" pitchFamily="34" charset="0"/>
              </a:rPr>
              <a:t>отсутствие времени, откладывание на потом;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altLang="en-US" sz="2400" dirty="0" smtClean="0">
                <a:solidFill>
                  <a:srgbClr val="28576F"/>
                </a:solidFill>
                <a:latin typeface="Arial Narrow" pitchFamily="34" charset="0"/>
              </a:rPr>
              <a:t>нехватка источников информации;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altLang="en-US" sz="2400" dirty="0" smtClean="0">
                <a:solidFill>
                  <a:srgbClr val="28576F"/>
                </a:solidFill>
                <a:latin typeface="Arial Narrow" pitchFamily="34" charset="0"/>
              </a:rPr>
              <a:t>отсутствие стимулов;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altLang="en-US" sz="2400" dirty="0" smtClean="0">
                <a:solidFill>
                  <a:srgbClr val="28576F"/>
                </a:solidFill>
                <a:latin typeface="Arial Narrow" pitchFamily="34" charset="0"/>
              </a:rPr>
              <a:t>состояние здоровья;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altLang="en-US" sz="2400" dirty="0" smtClean="0">
                <a:solidFill>
                  <a:srgbClr val="28576F"/>
                </a:solidFill>
                <a:latin typeface="Arial Narrow" pitchFamily="34" charset="0"/>
              </a:rPr>
              <a:t>разочарование в прошлых неудачах, страх провала;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altLang="en-US" sz="2400" dirty="0" smtClean="0">
                <a:solidFill>
                  <a:srgbClr val="28576F"/>
                </a:solidFill>
                <a:latin typeface="Arial Narrow" pitchFamily="34" charset="0"/>
              </a:rPr>
              <a:t>недостаточная поддержка со стороны администрации;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altLang="en-US" sz="2400" dirty="0" smtClean="0">
                <a:solidFill>
                  <a:srgbClr val="28576F"/>
                </a:solidFill>
                <a:latin typeface="Arial Narrow" pitchFamily="34" charset="0"/>
              </a:rPr>
              <a:t>собственная инерция.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solidFill>
                <a:srgbClr val="28576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en-US" dirty="0" smtClean="0">
                <a:solidFill>
                  <a:srgbClr val="57A740"/>
                </a:solidFill>
                <a:latin typeface="Arial Narrow" pitchFamily="34" charset="0"/>
              </a:rPr>
              <a:t>Мотивы, побуждающие педагогических работников к</a:t>
            </a:r>
            <a:br>
              <a:rPr lang="ru-RU" altLang="en-US" dirty="0" smtClean="0">
                <a:solidFill>
                  <a:srgbClr val="57A740"/>
                </a:solidFill>
                <a:latin typeface="Arial Narrow" pitchFamily="34" charset="0"/>
              </a:rPr>
            </a:br>
            <a:r>
              <a:rPr lang="ru-RU" altLang="en-US" dirty="0" smtClean="0">
                <a:solidFill>
                  <a:srgbClr val="57A740"/>
                </a:solidFill>
                <a:latin typeface="Arial Narrow" pitchFamily="34" charset="0"/>
              </a:rPr>
              <a:t>самообразованию: </a:t>
            </a:r>
            <a:endParaRPr lang="en-US" dirty="0" smtClean="0">
              <a:solidFill>
                <a:srgbClr val="FFBA07"/>
              </a:solidFill>
              <a:latin typeface="Arial Narrow" pitchFamily="34" charset="0"/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altLang="en-US" sz="2800" dirty="0" smtClean="0">
                <a:solidFill>
                  <a:srgbClr val="28576F"/>
                </a:solidFill>
                <a:latin typeface="Arial Narrow" pitchFamily="34" charset="0"/>
              </a:rPr>
              <a:t>ежедневная работа с информацией;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altLang="en-US" sz="2800" dirty="0" smtClean="0">
                <a:solidFill>
                  <a:srgbClr val="28576F"/>
                </a:solidFill>
                <a:latin typeface="Arial Narrow" pitchFamily="34" charset="0"/>
              </a:rPr>
              <a:t>желание творчества и личностного развития;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altLang="en-US" sz="2800" dirty="0" smtClean="0">
                <a:solidFill>
                  <a:srgbClr val="28576F"/>
                </a:solidFill>
                <a:latin typeface="Arial Narrow" pitchFamily="34" charset="0"/>
              </a:rPr>
              <a:t>стремительный рост современной науки;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altLang="en-US" sz="2800" dirty="0" smtClean="0">
                <a:solidFill>
                  <a:srgbClr val="28576F"/>
                </a:solidFill>
                <a:latin typeface="Arial Narrow" pitchFamily="34" charset="0"/>
              </a:rPr>
              <a:t>конкуренция, успехи других;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altLang="en-US" sz="2800" dirty="0" smtClean="0">
                <a:solidFill>
                  <a:srgbClr val="28576F"/>
                </a:solidFill>
                <a:latin typeface="Arial Narrow" pitchFamily="34" charset="0"/>
              </a:rPr>
              <a:t>общественное мнение;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altLang="en-US" sz="2800" dirty="0" smtClean="0">
                <a:solidFill>
                  <a:srgbClr val="28576F"/>
                </a:solidFill>
                <a:latin typeface="Arial Narrow" pitchFamily="34" charset="0"/>
              </a:rPr>
              <a:t>материальное стимулирование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altLang="en-US" sz="2800" dirty="0" smtClean="0">
              <a:solidFill>
                <a:srgbClr val="28576F"/>
              </a:solidFill>
              <a:latin typeface="Arial Narrow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800" dirty="0" smtClean="0">
              <a:solidFill>
                <a:srgbClr val="28576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Выбор темы для самообразования</a:t>
            </a:r>
          </a:p>
        </p:txBody>
      </p:sp>
      <p:sp>
        <p:nvSpPr>
          <p:cNvPr id="5" name="Текст 2"/>
          <p:cNvSpPr>
            <a:spLocks noGrp="1"/>
          </p:cNvSpPr>
          <p:nvPr>
            <p:ph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dirty="0" smtClean="0"/>
              <a:t>с учётом индивидуального </a:t>
            </a:r>
            <a:r>
              <a:rPr lang="ru-RU" sz="2400" dirty="0" smtClean="0">
                <a:solidFill>
                  <a:srgbClr val="57A740"/>
                </a:solidFill>
              </a:rPr>
              <a:t>опыта</a:t>
            </a:r>
            <a:r>
              <a:rPr lang="ru-RU" sz="2400" dirty="0" smtClean="0"/>
              <a:t> и уровня профессионального развития;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 smtClean="0"/>
              <a:t>нацелен на конкретный </a:t>
            </a:r>
            <a:r>
              <a:rPr lang="ru-RU" sz="2400" dirty="0" smtClean="0">
                <a:solidFill>
                  <a:srgbClr val="57A740"/>
                </a:solidFill>
              </a:rPr>
              <a:t>результат</a:t>
            </a:r>
            <a:r>
              <a:rPr lang="ru-RU" sz="2400" dirty="0" smtClean="0"/>
              <a:t>, качественно новый уровень;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 smtClean="0"/>
              <a:t>должен быть </a:t>
            </a:r>
            <a:r>
              <a:rPr lang="ru-RU" sz="2400" dirty="0" smtClean="0">
                <a:solidFill>
                  <a:srgbClr val="57A740"/>
                </a:solidFill>
              </a:rPr>
              <a:t>актуальным</a:t>
            </a:r>
            <a:r>
              <a:rPr lang="ru-RU" sz="2400" dirty="0" smtClean="0"/>
              <a:t> и органично вливаться в педагогический процесс всего учреждения дополнительного образования в целом.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Форма представления деятельности </a:t>
            </a:r>
            <a:br>
              <a:rPr lang="ru-RU" dirty="0" smtClean="0"/>
            </a:br>
            <a:r>
              <a:rPr lang="ru-RU" dirty="0" smtClean="0"/>
              <a:t>по самообразованию.</a:t>
            </a:r>
            <a:br>
              <a:rPr lang="ru-RU" dirty="0" smtClean="0"/>
            </a:br>
            <a:r>
              <a:rPr lang="ru-RU" dirty="0" smtClean="0"/>
              <a:t>		 Титульный лист</a:t>
            </a:r>
            <a:endParaRPr lang="ru-RU" dirty="0"/>
          </a:p>
        </p:txBody>
      </p:sp>
      <p:pic>
        <p:nvPicPr>
          <p:cNvPr id="4" name="Содержимое 3" descr="1332b2e6e5357d343a7e661c52df3bf1-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15959" y="1720511"/>
            <a:ext cx="3446334" cy="4873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57554" y="4714884"/>
            <a:ext cx="2143140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86116" y="4500570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Свешниковой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Натальи Витальевны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00372"/>
            <a:ext cx="3857652" cy="171451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Форма представления деятельности </a:t>
            </a:r>
            <a:br>
              <a:rPr lang="ru-RU" sz="2700" b="1" dirty="0" smtClean="0"/>
            </a:br>
            <a:r>
              <a:rPr lang="ru-RU" sz="2700" b="1" dirty="0" smtClean="0"/>
              <a:t>по самообразованию</a:t>
            </a:r>
            <a:r>
              <a:rPr lang="ru-RU" dirty="0" smtClean="0"/>
              <a:t>		 </a:t>
            </a:r>
            <a:br>
              <a:rPr lang="ru-RU" dirty="0" smtClean="0"/>
            </a:br>
            <a:r>
              <a:rPr lang="ru-RU" dirty="0" smtClean="0"/>
              <a:t>Введение/</a:t>
            </a:r>
            <a:br>
              <a:rPr lang="ru-RU" dirty="0" smtClean="0"/>
            </a:br>
            <a:r>
              <a:rPr lang="ru-RU" dirty="0" smtClean="0"/>
              <a:t>пояснительная записка/</a:t>
            </a:r>
            <a:br>
              <a:rPr lang="ru-RU" dirty="0" smtClean="0"/>
            </a:br>
            <a:r>
              <a:rPr lang="ru-RU" dirty="0" smtClean="0"/>
              <a:t>общие сведения</a:t>
            </a:r>
            <a:endParaRPr lang="ru-RU" dirty="0"/>
          </a:p>
        </p:txBody>
      </p:sp>
      <p:pic>
        <p:nvPicPr>
          <p:cNvPr id="4" name="Содержимое 3" descr="1332b2e6e5357d343a7e661c52df3bf1-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71934" y="142852"/>
            <a:ext cx="4599541" cy="6504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571744"/>
            <a:ext cx="3857652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Форма </a:t>
            </a:r>
            <a:br>
              <a:rPr lang="ru-RU" sz="2700" b="1" dirty="0" smtClean="0"/>
            </a:br>
            <a:r>
              <a:rPr lang="ru-RU" sz="2700" b="1" dirty="0" smtClean="0"/>
              <a:t>представления деятельности </a:t>
            </a:r>
            <a:br>
              <a:rPr lang="ru-RU" sz="2700" b="1" dirty="0" smtClean="0"/>
            </a:br>
            <a:r>
              <a:rPr lang="ru-RU" sz="2700" b="1" dirty="0" smtClean="0"/>
              <a:t>по самообразованию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 индивидуальный план</a:t>
            </a:r>
            <a:endParaRPr lang="ru-RU" dirty="0"/>
          </a:p>
        </p:txBody>
      </p:sp>
      <p:pic>
        <p:nvPicPr>
          <p:cNvPr id="4" name="Содержимое 3" descr="1332b2e6e5357d343a7e661c52df3bf1-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71934" y="285728"/>
            <a:ext cx="4446466" cy="6287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283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«Самообразование как ключевой фактор развития профессиональной компетентности педагога»</vt:lpstr>
      <vt:lpstr>Самообразование – это целенаправленная многогранная и разноплановая деятельность педагога по расширению и углублению своей профессиональной компетентности</vt:lpstr>
      <vt:lpstr>Виды деятельности, которые составляют процесс самообразования:</vt:lpstr>
      <vt:lpstr>Причины, которые мешают самообразованию </vt:lpstr>
      <vt:lpstr>Мотивы, побуждающие педагогических работников к самообразованию: </vt:lpstr>
      <vt:lpstr>Выбор темы для самообразования</vt:lpstr>
      <vt:lpstr>Форма представления деятельности  по самообразованию.    Титульный лист</vt:lpstr>
      <vt:lpstr>Форма представления деятельности  по самообразованию    Введение/ пояснительная записка/ общие сведения</vt:lpstr>
      <vt:lpstr>Форма  представления деятельности  по самообразованию    индивидуальный план</vt:lpstr>
      <vt:lpstr>Критерии оценки работы  педагога по теме самообразования: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«Самообразование как ключевой фактор развития профессиональной компетентности педагога»</dc:title>
  <dc:creator>Пользователь Windows</dc:creator>
  <cp:lastModifiedBy>Пользователь Windows</cp:lastModifiedBy>
  <cp:revision>7</cp:revision>
  <dcterms:created xsi:type="dcterms:W3CDTF">2024-11-22T09:42:25Z</dcterms:created>
  <dcterms:modified xsi:type="dcterms:W3CDTF">2024-11-22T12:42:14Z</dcterms:modified>
</cp:coreProperties>
</file>